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media/image1.jpeg" ContentType="image/jpeg"/>
  <Override PartName="/ppt/media/image5.png" ContentType="image/png"/>
  <Override PartName="/ppt/media/image10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8.png" ContentType="image/png"/>
  <Override PartName="/ppt/media/image9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
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slideLayout" Target="../slideLayouts/slideLayout1.xml"/><Relationship Id="rId10" Type="http://schemas.openxmlformats.org/officeDocument/2006/relationships/slideLayout" Target="../slideLayouts/slideLayout2.xml"/><Relationship Id="rId11" Type="http://schemas.openxmlformats.org/officeDocument/2006/relationships/slideLayout" Target="../slideLayouts/slideLayout3.xml"/><Relationship Id="rId12" Type="http://schemas.openxmlformats.org/officeDocument/2006/relationships/slideLayout" Target="../slideLayouts/slideLayout4.xml"/><Relationship Id="rId13" Type="http://schemas.openxmlformats.org/officeDocument/2006/relationships/slideLayout" Target="../slideLayouts/slideLayout5.xml"/><Relationship Id="rId14" Type="http://schemas.openxmlformats.org/officeDocument/2006/relationships/slideLayout" Target="../slideLayouts/slideLayout6.xml"/><Relationship Id="rId15" Type="http://schemas.openxmlformats.org/officeDocument/2006/relationships/slideLayout" Target="../slideLayouts/slideLayout7.xml"/><Relationship Id="rId16" Type="http://schemas.openxmlformats.org/officeDocument/2006/relationships/slideLayout" Target="../slideLayouts/slideLayout8.xml"/><Relationship Id="rId17" Type="http://schemas.openxmlformats.org/officeDocument/2006/relationships/slideLayout" Target="../slideLayouts/slideLayout9.xml"/><Relationship Id="rId18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1.xml"/><Relationship Id="rId20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6369480" cy="6496200"/>
          </a:xfrm>
          <a:prstGeom prst="rect">
            <a:avLst/>
          </a:prstGeom>
          <a:solidFill>
            <a:srgbClr val="d6dce5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" name="Picture 30" descr="A picture containing person, man, using, water&#10;&#10;Description automatically generated"/>
          <p:cNvPicPr/>
          <p:nvPr/>
        </p:nvPicPr>
        <p:blipFill>
          <a:blip r:embed="rId2">
            <a:alphaModFix amt="85000"/>
          </a:blip>
          <a:srcRect l="0" t="0" r="4508" b="799"/>
          <a:stretch/>
        </p:blipFill>
        <p:spPr>
          <a:xfrm flipH="1">
            <a:off x="6372000" y="0"/>
            <a:ext cx="5820120" cy="6496200"/>
          </a:xfrm>
          <a:prstGeom prst="rect">
            <a:avLst/>
          </a:prstGeom>
          <a:ln>
            <a:noFill/>
          </a:ln>
        </p:spPr>
      </p:pic>
      <p:sp>
        <p:nvSpPr>
          <p:cNvPr id="2" name="CustomShape 2"/>
          <p:cNvSpPr/>
          <p:nvPr/>
        </p:nvSpPr>
        <p:spPr>
          <a:xfrm>
            <a:off x="1290960" y="4502520"/>
            <a:ext cx="2061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CA" sz="1800" spc="-1" strike="noStrike" u="sng">
                <a:solidFill>
                  <a:srgbClr val="002060"/>
                </a:solidFill>
                <a:uFillTx/>
                <a:latin typeface="Lato"/>
                <a:ea typeface="DejaVu Sans"/>
              </a:rPr>
              <a:t>F</a:t>
            </a:r>
            <a:r>
              <a:rPr b="0" lang="en-CA" sz="1800" spc="-1" strike="noStrike">
                <a:solidFill>
                  <a:srgbClr val="002060"/>
                </a:solidFill>
                <a:latin typeface="Lato"/>
                <a:ea typeface="DejaVu Sans"/>
              </a:rPr>
              <a:t>indable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" name="CustomShape 3"/>
          <p:cNvSpPr/>
          <p:nvPr/>
        </p:nvSpPr>
        <p:spPr>
          <a:xfrm>
            <a:off x="9836280" y="5657760"/>
            <a:ext cx="189612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54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OGC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4" name="CustomShape 4"/>
          <p:cNvSpPr/>
          <p:nvPr/>
        </p:nvSpPr>
        <p:spPr>
          <a:xfrm>
            <a:off x="626040" y="4453200"/>
            <a:ext cx="534240" cy="53424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5"/>
          <p:cNvSpPr/>
          <p:nvPr/>
        </p:nvSpPr>
        <p:spPr>
          <a:xfrm>
            <a:off x="3089880" y="4465800"/>
            <a:ext cx="534240" cy="53424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6"/>
          <p:cNvSpPr/>
          <p:nvPr/>
        </p:nvSpPr>
        <p:spPr>
          <a:xfrm>
            <a:off x="618120" y="5220360"/>
            <a:ext cx="534240" cy="53424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7"/>
          <p:cNvSpPr/>
          <p:nvPr/>
        </p:nvSpPr>
        <p:spPr>
          <a:xfrm>
            <a:off x="3108600" y="5222520"/>
            <a:ext cx="534240" cy="534240"/>
          </a:xfrm>
          <a:prstGeom prst="ellipse">
            <a:avLst/>
          </a:prstGeom>
          <a:solidFill>
            <a:srgbClr val="00206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" name="Google Shape;127;p19" descr="A picture containing drawing, light, clock&#10;&#10;Description automatically generated"/>
          <p:cNvPicPr/>
          <p:nvPr/>
        </p:nvPicPr>
        <p:blipFill>
          <a:blip r:embed="rId3"/>
          <a:stretch/>
        </p:blipFill>
        <p:spPr>
          <a:xfrm>
            <a:off x="3114360" y="4456440"/>
            <a:ext cx="531360" cy="531360"/>
          </a:xfrm>
          <a:prstGeom prst="rect">
            <a:avLst/>
          </a:prstGeom>
          <a:ln>
            <a:noFill/>
          </a:ln>
        </p:spPr>
      </p:pic>
      <p:pic>
        <p:nvPicPr>
          <p:cNvPr id="9" name="Google Shape;124;p19" descr="A close up of a logo&#10;&#10;Description automatically generated"/>
          <p:cNvPicPr/>
          <p:nvPr/>
        </p:nvPicPr>
        <p:blipFill>
          <a:blip r:embed="rId4"/>
          <a:stretch/>
        </p:blipFill>
        <p:spPr>
          <a:xfrm>
            <a:off x="660600" y="4494600"/>
            <a:ext cx="464760" cy="464760"/>
          </a:xfrm>
          <a:prstGeom prst="rect">
            <a:avLst/>
          </a:prstGeom>
          <a:ln>
            <a:noFill/>
          </a:ln>
        </p:spPr>
      </p:pic>
      <p:pic>
        <p:nvPicPr>
          <p:cNvPr id="10" name="Google Shape;125;p19" descr="A close up of a logo&#10;&#10;Description automatically generated"/>
          <p:cNvPicPr/>
          <p:nvPr/>
        </p:nvPicPr>
        <p:blipFill>
          <a:blip r:embed="rId5"/>
          <a:stretch/>
        </p:blipFill>
        <p:spPr>
          <a:xfrm>
            <a:off x="585000" y="5178240"/>
            <a:ext cx="612000" cy="612000"/>
          </a:xfrm>
          <a:prstGeom prst="rect">
            <a:avLst/>
          </a:prstGeom>
          <a:ln>
            <a:noFill/>
          </a:ln>
        </p:spPr>
      </p:pic>
      <p:pic>
        <p:nvPicPr>
          <p:cNvPr id="11" name="Google Shape;126;p19" descr="A picture containing drawing&#10;&#10;Description automatically generated"/>
          <p:cNvPicPr/>
          <p:nvPr/>
        </p:nvPicPr>
        <p:blipFill>
          <a:blip r:embed="rId6"/>
          <a:stretch/>
        </p:blipFill>
        <p:spPr>
          <a:xfrm>
            <a:off x="3065400" y="5202720"/>
            <a:ext cx="608400" cy="608400"/>
          </a:xfrm>
          <a:prstGeom prst="rect">
            <a:avLst/>
          </a:prstGeom>
          <a:ln>
            <a:noFill/>
          </a:ln>
        </p:spPr>
      </p:pic>
      <p:sp>
        <p:nvSpPr>
          <p:cNvPr id="12" name="CustomShape 8"/>
          <p:cNvSpPr/>
          <p:nvPr/>
        </p:nvSpPr>
        <p:spPr>
          <a:xfrm>
            <a:off x="3751560" y="4531320"/>
            <a:ext cx="2061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CA" sz="1800" spc="-1" strike="noStrike" u="sng">
                <a:solidFill>
                  <a:srgbClr val="002060"/>
                </a:solidFill>
                <a:uFillTx/>
                <a:latin typeface="Lato"/>
                <a:ea typeface="DejaVu Sans"/>
              </a:rPr>
              <a:t>A</a:t>
            </a:r>
            <a:r>
              <a:rPr b="0" lang="en-CA" sz="1800" spc="-1" strike="noStrike">
                <a:solidFill>
                  <a:srgbClr val="002060"/>
                </a:solidFill>
                <a:latin typeface="Lato"/>
                <a:ea typeface="DejaVu Sans"/>
              </a:rPr>
              <a:t>ccessible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3" name="CustomShape 9"/>
          <p:cNvSpPr/>
          <p:nvPr/>
        </p:nvSpPr>
        <p:spPr>
          <a:xfrm>
            <a:off x="1288440" y="5300280"/>
            <a:ext cx="2061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CA" sz="1800" spc="-1" strike="noStrike" u="sng">
                <a:solidFill>
                  <a:srgbClr val="002060"/>
                </a:solidFill>
                <a:uFillTx/>
                <a:latin typeface="Lato"/>
                <a:ea typeface="DejaVu Sans"/>
              </a:rPr>
              <a:t>I</a:t>
            </a:r>
            <a:r>
              <a:rPr b="0" lang="en-CA" sz="1800" spc="-1" strike="noStrike">
                <a:solidFill>
                  <a:srgbClr val="002060"/>
                </a:solidFill>
                <a:latin typeface="Lato"/>
                <a:ea typeface="DejaVu Sans"/>
              </a:rPr>
              <a:t>nteroperable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" name="CustomShape 10"/>
          <p:cNvSpPr/>
          <p:nvPr/>
        </p:nvSpPr>
        <p:spPr>
          <a:xfrm>
            <a:off x="3754800" y="5299560"/>
            <a:ext cx="206172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CA" sz="1800" spc="-1" strike="noStrike" u="sng">
                <a:solidFill>
                  <a:srgbClr val="002060"/>
                </a:solidFill>
                <a:uFillTx/>
                <a:latin typeface="Lato"/>
                <a:ea typeface="DejaVu Sans"/>
              </a:rPr>
              <a:t>R</a:t>
            </a:r>
            <a:r>
              <a:rPr b="0" lang="en-CA" sz="1800" spc="-1" strike="noStrike">
                <a:solidFill>
                  <a:srgbClr val="002060"/>
                </a:solidFill>
                <a:latin typeface="Lato"/>
                <a:ea typeface="DejaVu Sans"/>
              </a:rPr>
              <a:t>eusable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" name="CustomShape 11"/>
          <p:cNvSpPr/>
          <p:nvPr/>
        </p:nvSpPr>
        <p:spPr>
          <a:xfrm>
            <a:off x="0" y="3069000"/>
            <a:ext cx="6369480" cy="731160"/>
          </a:xfrm>
          <a:prstGeom prst="rect">
            <a:avLst/>
          </a:prstGeom>
          <a:solidFill>
            <a:srgbClr val="f2f2f2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" name="CustomShape 12"/>
          <p:cNvSpPr/>
          <p:nvPr/>
        </p:nvSpPr>
        <p:spPr>
          <a:xfrm>
            <a:off x="153000" y="3142800"/>
            <a:ext cx="6006960" cy="91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CA" sz="1800" spc="-1" strike="noStrike">
                <a:solidFill>
                  <a:srgbClr val="002060"/>
                </a:solidFill>
                <a:latin typeface="Lato"/>
                <a:ea typeface="DejaVu Sans"/>
              </a:rPr>
              <a:t>The world’s leading and comprehensive </a:t>
            </a:r>
            <a:br/>
            <a:r>
              <a:rPr b="1" lang="en-CA" sz="1800" spc="-1" strike="noStrike">
                <a:solidFill>
                  <a:srgbClr val="002060"/>
                </a:solidFill>
                <a:latin typeface="Lato"/>
                <a:ea typeface="DejaVu Sans"/>
              </a:rPr>
              <a:t>community of experts making location information: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7" name="CustomShape 13"/>
          <p:cNvSpPr/>
          <p:nvPr/>
        </p:nvSpPr>
        <p:spPr>
          <a:xfrm>
            <a:off x="11560320" y="5795280"/>
            <a:ext cx="29916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2f2f2"/>
                </a:solidFill>
                <a:latin typeface="Symbol"/>
                <a:ea typeface="DejaVu Sans"/>
              </a:rPr>
              <a:t>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8" name="Picture 31" descr="A picture containing building, outdoor, light, city&#10;&#10;Description automatically generated"/>
          <p:cNvPicPr/>
          <p:nvPr/>
        </p:nvPicPr>
        <p:blipFill>
          <a:blip r:embed="rId7">
            <a:alphaModFix amt="85000"/>
          </a:blip>
          <a:srcRect l="0" t="8533" r="0" b="63717"/>
          <a:stretch/>
        </p:blipFill>
        <p:spPr>
          <a:xfrm>
            <a:off x="0" y="6495120"/>
            <a:ext cx="12191040" cy="362880"/>
          </a:xfrm>
          <a:prstGeom prst="rect">
            <a:avLst/>
          </a:prstGeom>
          <a:ln>
            <a:noFill/>
          </a:ln>
        </p:spPr>
      </p:pic>
      <p:sp>
        <p:nvSpPr>
          <p:cNvPr id="19" name="CustomShape 14"/>
          <p:cNvSpPr/>
          <p:nvPr/>
        </p:nvSpPr>
        <p:spPr>
          <a:xfrm>
            <a:off x="10975680" y="6549120"/>
            <a:ext cx="852480" cy="45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2f2f2"/>
                </a:solidFill>
                <a:latin typeface="Lato"/>
                <a:ea typeface="DejaVu Sans"/>
              </a:rPr>
              <a:t>ogc.org  |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20" name="Picture 35" descr="A picture containing building, drawing, window&#10;&#10;Description automatically generated"/>
          <p:cNvPicPr/>
          <p:nvPr/>
        </p:nvPicPr>
        <p:blipFill>
          <a:blip r:embed="rId8"/>
          <a:stretch/>
        </p:blipFill>
        <p:spPr>
          <a:xfrm>
            <a:off x="316800" y="6517440"/>
            <a:ext cx="323640" cy="323640"/>
          </a:xfrm>
          <a:prstGeom prst="rect">
            <a:avLst/>
          </a:prstGeom>
          <a:ln>
            <a:noFill/>
          </a:ln>
        </p:spPr>
      </p:pic>
      <p:sp>
        <p:nvSpPr>
          <p:cNvPr id="21" name="CustomShape 15"/>
          <p:cNvSpPr/>
          <p:nvPr/>
        </p:nvSpPr>
        <p:spPr>
          <a:xfrm>
            <a:off x="585000" y="6551280"/>
            <a:ext cx="3256560" cy="24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2f2f2"/>
                </a:solidFill>
                <a:latin typeface="Lato"/>
                <a:ea typeface="DejaVu Sans"/>
              </a:rPr>
              <a:t>Copyright © 2020 Open Geospatial Consortium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2" name="PlaceHolder 1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1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9"/>
    <p:sldLayoutId id="2147483650" r:id="rId10"/>
    <p:sldLayoutId id="2147483651" r:id="rId11"/>
    <p:sldLayoutId id="2147483652" r:id="rId12"/>
    <p:sldLayoutId id="2147483653" r:id="rId13"/>
    <p:sldLayoutId id="2147483654" r:id="rId14"/>
    <p:sldLayoutId id="2147483655" r:id="rId15"/>
    <p:sldLayoutId id="2147483656" r:id="rId16"/>
    <p:sldLayoutId id="2147483657" r:id="rId17"/>
    <p:sldLayoutId id="2147483658" r:id="rId18"/>
    <p:sldLayoutId id="2147483659" r:id="rId19"/>
    <p:sldLayoutId id="2147483660" r:id="rId20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13" descr="A picture containing building, outdoor, light, city&#10;&#10;Description automatically generated"/>
          <p:cNvPicPr/>
          <p:nvPr/>
        </p:nvPicPr>
        <p:blipFill>
          <a:blip r:embed="rId2">
            <a:alphaModFix amt="85000"/>
          </a:blip>
          <a:srcRect l="445" t="18712" r="1154" b="74464"/>
          <a:stretch/>
        </p:blipFill>
        <p:spPr>
          <a:xfrm>
            <a:off x="0" y="720"/>
            <a:ext cx="12191040" cy="950040"/>
          </a:xfrm>
          <a:prstGeom prst="rect">
            <a:avLst/>
          </a:prstGeom>
          <a:ln>
            <a:noFill/>
          </a:ln>
        </p:spPr>
      </p:pic>
      <p:pic>
        <p:nvPicPr>
          <p:cNvPr id="61" name="Picture 12" descr="A picture containing building, outdoor, light, city&#10;&#10;Description automatically generated"/>
          <p:cNvPicPr/>
          <p:nvPr/>
        </p:nvPicPr>
        <p:blipFill>
          <a:blip r:embed="rId3">
            <a:alphaModFix amt="85000"/>
          </a:blip>
          <a:srcRect l="0" t="8533" r="0" b="63717"/>
          <a:stretch/>
        </p:blipFill>
        <p:spPr>
          <a:xfrm>
            <a:off x="0" y="6495120"/>
            <a:ext cx="12191040" cy="362880"/>
          </a:xfrm>
          <a:prstGeom prst="rect">
            <a:avLst/>
          </a:prstGeom>
          <a:ln>
            <a:noFill/>
          </a:ln>
        </p:spPr>
      </p:pic>
      <p:sp>
        <p:nvSpPr>
          <p:cNvPr id="62" name="CustomShape 1"/>
          <p:cNvSpPr/>
          <p:nvPr/>
        </p:nvSpPr>
        <p:spPr>
          <a:xfrm>
            <a:off x="10575360" y="31680"/>
            <a:ext cx="1428480" cy="699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4000" spc="-1" strike="noStrike">
                <a:solidFill>
                  <a:srgbClr val="ffffff"/>
                </a:solidFill>
                <a:latin typeface="Times New Roman"/>
                <a:ea typeface="DejaVu Sans"/>
              </a:rPr>
              <a:t>OGC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63" name="CustomShape 2"/>
          <p:cNvSpPr/>
          <p:nvPr/>
        </p:nvSpPr>
        <p:spPr>
          <a:xfrm>
            <a:off x="10975680" y="6549120"/>
            <a:ext cx="852480" cy="45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rgbClr val="f2f2f2"/>
                </a:solidFill>
                <a:latin typeface="Lato"/>
                <a:ea typeface="DejaVu Sans"/>
              </a:rPr>
              <a:t>ogc.org  |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64" name="Picture 11" descr="A picture containing building, drawing, window&#10;&#10;Description automatically generated"/>
          <p:cNvPicPr/>
          <p:nvPr/>
        </p:nvPicPr>
        <p:blipFill>
          <a:blip r:embed="rId4"/>
          <a:stretch/>
        </p:blipFill>
        <p:spPr>
          <a:xfrm>
            <a:off x="316800" y="6517440"/>
            <a:ext cx="323640" cy="323640"/>
          </a:xfrm>
          <a:prstGeom prst="rect">
            <a:avLst/>
          </a:prstGeom>
          <a:ln>
            <a:noFill/>
          </a:ln>
        </p:spPr>
      </p:pic>
      <p:sp>
        <p:nvSpPr>
          <p:cNvPr id="65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153000" y="322920"/>
            <a:ext cx="6216480" cy="2692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ts val="5499"/>
              </a:lnSpc>
            </a:pPr>
            <a:r>
              <a:rPr b="1" lang="en-US" sz="2800" spc="-1" strike="noStrike">
                <a:solidFill>
                  <a:srgbClr val="002060"/>
                </a:solidFill>
                <a:latin typeface="Lato"/>
                <a:ea typeface="Lato"/>
              </a:rPr>
              <a:t>OGC-Khronos ISG Sprint Demo Event: Cesium </a:t>
            </a:r>
            <a:r>
              <a:rPr b="0" lang="en-US" sz="2800" spc="-1" strike="noStrike">
                <a:solidFill>
                  <a:srgbClr val="002060"/>
                </a:solidFill>
                <a:latin typeface="Lato"/>
                <a:ea typeface="Lato"/>
              </a:rPr>
              <a:t>| </a:t>
            </a:r>
            <a:r>
              <a:rPr b="1" lang="en-US" sz="2800" spc="-1" strike="noStrike">
                <a:solidFill>
                  <a:srgbClr val="002060"/>
                </a:solidFill>
                <a:latin typeface="Lato"/>
                <a:ea typeface="Lato"/>
              </a:rPr>
              <a:t>Bao Tran, 3D Developer</a:t>
            </a:r>
            <a:endParaRPr b="0" lang="en-US" sz="2800" spc="-1" strike="noStrike">
              <a:latin typeface="Arial"/>
            </a:endParaRPr>
          </a:p>
          <a:p>
            <a:pPr>
              <a:lnSpc>
                <a:spcPts val="4000"/>
              </a:lnSpc>
            </a:pPr>
            <a:r>
              <a:rPr b="1" lang="en-US" sz="1800" spc="-1" strike="noStrike">
                <a:solidFill>
                  <a:srgbClr val="002060"/>
                </a:solidFill>
                <a:latin typeface="Lato"/>
                <a:ea typeface="Lato"/>
              </a:rPr>
              <a:t>September 25, 2020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334080" y="1162800"/>
            <a:ext cx="10514520" cy="435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 fontScale="97000"/>
          </a:bodyPr>
          <a:p>
            <a:pPr marL="216000" indent="-227520">
              <a:lnSpc>
                <a:spcPct val="110000"/>
              </a:lnSpc>
              <a:spcBef>
                <a:spcPts val="1001"/>
              </a:spcBef>
              <a:spcAft>
                <a:spcPts val="601"/>
              </a:spcAft>
              <a:buClr>
                <a:srgbClr val="092745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DejaVu Sans"/>
              </a:rPr>
              <a:t> </a:t>
            </a: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DejaVu Sans"/>
              </a:rPr>
              <a:t>Create CDB to 3D Tiles Converter </a:t>
            </a:r>
            <a:endParaRPr b="0" lang="en-US" sz="2800" spc="-1" strike="noStrike">
              <a:latin typeface="Arial"/>
            </a:endParaRPr>
          </a:p>
          <a:p>
            <a:pPr marL="216000" indent="-227520">
              <a:lnSpc>
                <a:spcPct val="110000"/>
              </a:lnSpc>
              <a:spcBef>
                <a:spcPts val="1001"/>
              </a:spcBef>
              <a:spcAft>
                <a:spcPts val="601"/>
              </a:spcAft>
              <a:buClr>
                <a:srgbClr val="092745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DejaVu Sans"/>
              </a:rPr>
              <a:t> </a:t>
            </a: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DejaVu Sans"/>
              </a:rPr>
              <a:t>Support Terrain, Imagery, and GSModels conversions</a:t>
            </a:r>
            <a:endParaRPr b="0" lang="en-US" sz="2800" spc="-1" strike="noStrike">
              <a:latin typeface="Arial"/>
            </a:endParaRPr>
          </a:p>
          <a:p>
            <a:pPr marL="216000" indent="-227520">
              <a:lnSpc>
                <a:spcPct val="110000"/>
              </a:lnSpc>
              <a:spcBef>
                <a:spcPts val="1001"/>
              </a:spcBef>
              <a:spcAft>
                <a:spcPts val="601"/>
              </a:spcAft>
              <a:buClr>
                <a:srgbClr val="092745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DejaVu Sans"/>
              </a:rPr>
              <a:t> </a:t>
            </a: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DejaVu Sans"/>
              </a:rPr>
              <a:t>Support material batching to reduce draw calls to maintain solid runtime rendering performance</a:t>
            </a:r>
            <a:endParaRPr b="0" lang="en-US" sz="2800" spc="-1" strike="noStrike">
              <a:latin typeface="Arial"/>
            </a:endParaRPr>
          </a:p>
          <a:p>
            <a:pPr marL="216000" indent="-227520">
              <a:lnSpc>
                <a:spcPct val="110000"/>
              </a:lnSpc>
              <a:spcBef>
                <a:spcPts val="1001"/>
              </a:spcBef>
              <a:spcAft>
                <a:spcPts val="601"/>
              </a:spcAft>
              <a:buClr>
                <a:srgbClr val="092745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Noto Sans CJK SC"/>
              </a:rPr>
              <a:t> </a:t>
            </a: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Noto Sans CJK SC"/>
              </a:rPr>
              <a:t>The tiling schemes and levels of detail in the converted 3D Tiles complies with the CDB specification</a:t>
            </a:r>
            <a:endParaRPr b="0" lang="en-US" sz="2800" spc="-1" strike="noStrike">
              <a:latin typeface="Arial"/>
            </a:endParaRPr>
          </a:p>
          <a:p>
            <a:pPr marL="216000" indent="-227520">
              <a:lnSpc>
                <a:spcPct val="110000"/>
              </a:lnSpc>
              <a:spcBef>
                <a:spcPts val="1001"/>
              </a:spcBef>
              <a:spcAft>
                <a:spcPts val="601"/>
              </a:spcAft>
              <a:buClr>
                <a:srgbClr val="092745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Noto Sans CJK SC"/>
              </a:rPr>
              <a:t> </a:t>
            </a:r>
            <a:r>
              <a:rPr b="0" lang="en-US" sz="2800" spc="-1" strike="noStrike">
                <a:solidFill>
                  <a:srgbClr val="092745"/>
                </a:solidFill>
                <a:latin typeface="Arial"/>
                <a:ea typeface="Noto Sans CJK SC"/>
              </a:rPr>
              <a:t>Future plan is to experiment with CDB partial updates and on the fly conversion with implicit tiling schemes in 3D Tiles Next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10805400" y="6545880"/>
            <a:ext cx="1140120" cy="28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9DDDE543-B802-4181-84E3-C4584E509B3F}" type="slidenum">
              <a:rPr b="0" lang="en-US" sz="1200" spc="-1" strike="noStrike">
                <a:solidFill>
                  <a:srgbClr val="e6e6e6"/>
                </a:solidFill>
                <a:latin typeface="Lato"/>
                <a:ea typeface="DejaVu Sans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106" name="CustomShape 3"/>
          <p:cNvSpPr/>
          <p:nvPr/>
        </p:nvSpPr>
        <p:spPr>
          <a:xfrm>
            <a:off x="223560" y="55440"/>
            <a:ext cx="10514520" cy="76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3600" spc="-1" strike="noStrike">
                <a:solidFill>
                  <a:srgbClr val="f2f2f2"/>
                </a:solidFill>
                <a:latin typeface="Lato"/>
                <a:ea typeface="DejaVu Sans"/>
              </a:rPr>
              <a:t>CDB to 3D Tiles Overview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CustomShape 1"/>
          <p:cNvSpPr/>
          <p:nvPr/>
        </p:nvSpPr>
        <p:spPr>
          <a:xfrm>
            <a:off x="227880" y="91440"/>
            <a:ext cx="5532120" cy="713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2f2f2"/>
                </a:solidFill>
                <a:latin typeface="Lato"/>
                <a:ea typeface="DejaVu Sans"/>
              </a:rPr>
              <a:t>Demo Video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08" name="" descr=""/>
          <p:cNvPicPr/>
          <p:nvPr/>
        </p:nvPicPr>
        <p:blipFill>
          <a:blip r:embed="rId1"/>
          <a:stretch/>
        </p:blipFill>
        <p:spPr>
          <a:xfrm>
            <a:off x="2103120" y="1794960"/>
            <a:ext cx="8082000" cy="38736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10805400" y="6545880"/>
            <a:ext cx="1140120" cy="282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r">
              <a:lnSpc>
                <a:spcPct val="100000"/>
              </a:lnSpc>
            </a:pPr>
            <a:fld id="{5C1FAB56-F496-46C2-A78B-73F195DE99C0}" type="slidenum">
              <a:rPr b="0" lang="en-US" sz="1200" spc="-1" strike="noStrike">
                <a:solidFill>
                  <a:srgbClr val="e6e6e6"/>
                </a:solidFill>
                <a:latin typeface="Lato"/>
                <a:ea typeface="DejaVu Sans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  <p:sp>
        <p:nvSpPr>
          <p:cNvPr id="110" name="CustomShape 2"/>
          <p:cNvSpPr/>
          <p:nvPr/>
        </p:nvSpPr>
        <p:spPr>
          <a:xfrm>
            <a:off x="223560" y="55440"/>
            <a:ext cx="10514520" cy="76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90000"/>
              </a:lnSpc>
            </a:pPr>
            <a:r>
              <a:rPr b="1" lang="en-US" sz="3600" spc="-1" strike="noStrike">
                <a:solidFill>
                  <a:srgbClr val="f2f2f2"/>
                </a:solidFill>
                <a:latin typeface="Lato"/>
                <a:ea typeface="DejaVu Sans"/>
              </a:rPr>
              <a:t>Thank you.</a:t>
            </a:r>
            <a:endParaRPr b="0" lang="en-US" sz="3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3699</TotalTime>
  <Application>LibreOffice/6.4.5.2$Linux_X86_64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2020-04-17T22:01:33Z</dcterms:created>
  <dc:creator>Erick Felsey</dc:creator>
  <dc:description/>
  <dc:language>en-US</dc:language>
  <cp:lastModifiedBy/>
  <dcterms:modified xsi:type="dcterms:W3CDTF">2020-09-25T13:05:35Z</dcterms:modified>
  <cp:revision>145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